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75220F-861F-4477-99DA-D6DDB35BCC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51506B-0E4C-4109-A440-F4335FA05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BD9820-7268-45CD-8A82-926648274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A09E293-7673-47CA-BBFE-86C0C1BEE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7CB3A7-CD40-44A2-B587-E0AF9617C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1024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A16E35-7586-4745-A190-576F2ACD5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D4397AE-F296-4292-93C4-5832DF1F7B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613309-6606-4F79-AD4F-98E5E058B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39925C2-7EB4-41F5-A1C8-28DC3E85C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D44D7E-56B3-4068-9EB4-CBAA54AE4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301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66F2A19-DEBD-4C29-BA16-66E7DF5BC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893D542-8033-4C54-BF3A-5F83F38D53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763BFA-ACE1-453A-8B1D-7AD1FED56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01DAE5C-29CD-469F-AE39-443088CE5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88738A-A502-4077-8B6C-58C95287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374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BE43E7-2620-4CB2-AC7C-559CBA3BD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A34738-3C77-4251-A837-92A484B44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0CF3BF-9786-468D-9F73-8285E753B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105B71-0C2D-4900-990F-F6C1763C9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61C708-5A02-48AB-83AA-9971B01FC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5499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9CC8A-22AD-4860-8EE8-4A5BEC871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7C13A7-9253-4251-A398-477E92D29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4EACDE-5BEA-4FD0-A411-03AEC5449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7CFC7C8-EC47-43C5-94A1-A3CB7CCD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E2157F-0A64-4324-9916-640505F33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4430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029C8E-C9D9-41D1-A17C-511444153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17D15F-9B0F-4515-BC93-7A2EBFD642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F6C84E-57CB-40B8-B9F8-61204B4678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3283514-C276-4C55-A4FB-CD78ACF9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268BC1D-7E4A-458C-A359-B4505E609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0E0795E-8782-4040-8E65-1F617FB4C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094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3A11D6-93B3-49B9-9C6C-CE67110EC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C2C72D6-5C04-4169-90F0-4958D9EE9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5CF7BA8-6526-49E9-A4B9-3CF57C52D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6102A0-29B9-4A57-B4C2-126AD9983C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7EF3A26-3484-45AE-842C-D8F555CB1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C5607AB-FF75-49EF-87BC-40BBAD944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7A31F1C-49B3-43FE-A3FD-8A3D328FD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647CD5C-A4F6-4763-A058-E23AADC0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961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F56AA2-7E57-428D-894B-2CC8E0CF1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769DF6C-55D7-4D04-B5C4-96AFBE38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EEF7125-6819-4AB1-A0F7-727640EAC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674E604-1F72-4911-AAC1-18551F652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647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BCF5352-539F-4CB2-A59D-CF5DE9755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C802FA2-FB3E-4A54-A7B3-AAD4E9863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39729D3-6B75-48AE-B00F-E607B63E1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3772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6B0B0C-57CC-444C-B908-E3137A79E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163EB2-227A-4821-9D46-B0413FB96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0499A8D-9ED7-46BB-8207-DE22619A4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8E21ACF-530A-46A9-9029-7A12E5C0B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756F3C7-D1DF-483F-A614-DBB7DF695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1D2CBB-94B6-4F52-AE87-B0BF6585E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7742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CF18F6-DA8B-472C-8C9C-545CE8DA5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61901CE-2BBB-4F11-B6E5-F376D69CF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0F353C-6BF9-4C65-BCB7-A54678951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3096E1D-4E0D-4826-9736-68D695D3A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25AA356-454D-4A2A-9E32-1B029F5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9A65BE5-26C7-4EDE-96C0-69C2E1BA9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0465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66C1660-B179-4B08-B02E-7A1219746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B9F22D-E89A-42AF-A8E9-BFD6CE4CB0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86DB45-702C-48B1-8CB4-D7184F4110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A3359-46E3-421F-BF0D-25C50E84A3F0}" type="datetimeFigureOut">
              <a:rPr lang="pt-BR" smtClean="0"/>
              <a:t>11/04/2024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8E9531-5E2B-4BB8-B28B-9945381502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6526F4-BD90-4D71-9DC1-E9EEE7AD51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2B719-70C3-4266-A367-75460935F0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396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Agrupar 71">
            <a:extLst>
              <a:ext uri="{FF2B5EF4-FFF2-40B4-BE49-F238E27FC236}">
                <a16:creationId xmlns:a16="http://schemas.microsoft.com/office/drawing/2014/main" id="{4984482C-705D-40C6-9314-8DA2C1CDF260}"/>
              </a:ext>
            </a:extLst>
          </p:cNvPr>
          <p:cNvGrpSpPr/>
          <p:nvPr/>
        </p:nvGrpSpPr>
        <p:grpSpPr>
          <a:xfrm>
            <a:off x="-2670" y="281436"/>
            <a:ext cx="12107721" cy="6662788"/>
            <a:chOff x="-2670" y="281436"/>
            <a:chExt cx="12107721" cy="6662788"/>
          </a:xfrm>
        </p:grpSpPr>
        <p:graphicFrame>
          <p:nvGraphicFramePr>
            <p:cNvPr id="70" name="Objeto 69">
              <a:extLst>
                <a:ext uri="{FF2B5EF4-FFF2-40B4-BE49-F238E27FC236}">
                  <a16:creationId xmlns:a16="http://schemas.microsoft.com/office/drawing/2014/main" id="{A40EDF7D-09D7-4C12-B168-8CDEE0FBA78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4793876"/>
                </p:ext>
              </p:extLst>
            </p:nvPr>
          </p:nvGraphicFramePr>
          <p:xfrm>
            <a:off x="1872691" y="3762093"/>
            <a:ext cx="3950161" cy="30780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0" name="Prism Project" r:id="rId3" imgW="6192000" imgH="4824000" progId="Prism5.Document">
                    <p:embed/>
                  </p:oleObj>
                </mc:Choice>
                <mc:Fallback>
                  <p:oleObj name="Prism Project" r:id="rId3" imgW="6192000" imgH="4824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72691" y="3762093"/>
                          <a:ext cx="3950161" cy="30780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068" name="Picture 12" descr="Fundo Transparente De Peixe Tilápia PNG , Fresco, Transparente, Peixe  Imagem PNG e PSD Para Download Gratuito">
              <a:extLst>
                <a:ext uri="{FF2B5EF4-FFF2-40B4-BE49-F238E27FC236}">
                  <a16:creationId xmlns:a16="http://schemas.microsoft.com/office/drawing/2014/main" id="{CB4E550D-23CC-41FF-9FA2-867D8B395D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92" y="820638"/>
              <a:ext cx="3188829" cy="3188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522887BD-5B2B-4696-A4E9-B721E37C3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52192" y="4062820"/>
              <a:ext cx="4352859" cy="2881404"/>
            </a:xfrm>
            <a:prstGeom prst="rect">
              <a:avLst/>
            </a:prstGeom>
            <a:noFill/>
          </p:spPr>
        </p:pic>
        <p:grpSp>
          <p:nvGrpSpPr>
            <p:cNvPr id="43" name="Agrupar 42">
              <a:extLst>
                <a:ext uri="{FF2B5EF4-FFF2-40B4-BE49-F238E27FC236}">
                  <a16:creationId xmlns:a16="http://schemas.microsoft.com/office/drawing/2014/main" id="{C22C24F7-7884-478A-96FC-A0B301D4EC65}"/>
                </a:ext>
              </a:extLst>
            </p:cNvPr>
            <p:cNvGrpSpPr/>
            <p:nvPr/>
          </p:nvGrpSpPr>
          <p:grpSpPr>
            <a:xfrm>
              <a:off x="5551984" y="4938000"/>
              <a:ext cx="2350836" cy="727943"/>
              <a:chOff x="5711933" y="5100726"/>
              <a:chExt cx="2350836" cy="727943"/>
            </a:xfrm>
          </p:grpSpPr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686D6E54-78E2-451D-8843-ACFE175F496B}"/>
                  </a:ext>
                </a:extLst>
              </p:cNvPr>
              <p:cNvSpPr txBox="1"/>
              <p:nvPr/>
            </p:nvSpPr>
            <p:spPr>
              <a:xfrm>
                <a:off x="5742219" y="5100726"/>
                <a:ext cx="22902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b="1" dirty="0">
                    <a:solidFill>
                      <a:srgbClr val="FF0000"/>
                    </a:solidFill>
                  </a:rPr>
                  <a:t>As biotransformation</a:t>
                </a:r>
              </a:p>
            </p:txBody>
          </p:sp>
          <p:sp>
            <p:nvSpPr>
              <p:cNvPr id="12" name="Seta: para a Direita 11">
                <a:extLst>
                  <a:ext uri="{FF2B5EF4-FFF2-40B4-BE49-F238E27FC236}">
                    <a16:creationId xmlns:a16="http://schemas.microsoft.com/office/drawing/2014/main" id="{8930CE4F-5EB8-4BDA-9123-D82603A43A19}"/>
                  </a:ext>
                </a:extLst>
              </p:cNvPr>
              <p:cNvSpPr/>
              <p:nvPr/>
            </p:nvSpPr>
            <p:spPr>
              <a:xfrm>
                <a:off x="5711933" y="5459337"/>
                <a:ext cx="2350836" cy="369332"/>
              </a:xfrm>
              <a:prstGeom prst="rightArrow">
                <a:avLst/>
              </a:prstGeom>
              <a:gradFill flip="none" rotWithShape="1">
                <a:gsLst>
                  <a:gs pos="0">
                    <a:srgbClr val="FF0000"/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</p:grp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84763472-BF95-4FE4-B81C-E53228631E86}"/>
                </a:ext>
              </a:extLst>
            </p:cNvPr>
            <p:cNvSpPr txBox="1"/>
            <p:nvPr/>
          </p:nvSpPr>
          <p:spPr>
            <a:xfrm rot="1563939">
              <a:off x="-2670" y="5067528"/>
              <a:ext cx="2047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>
                  <a:solidFill>
                    <a:srgbClr val="FF0000"/>
                  </a:solidFill>
                </a:rPr>
                <a:t>As bioaccumulation</a:t>
              </a:r>
            </a:p>
          </p:txBody>
        </p:sp>
        <p:sp>
          <p:nvSpPr>
            <p:cNvPr id="16" name="Seta: Curva para Cima 15">
              <a:extLst>
                <a:ext uri="{FF2B5EF4-FFF2-40B4-BE49-F238E27FC236}">
                  <a16:creationId xmlns:a16="http://schemas.microsoft.com/office/drawing/2014/main" id="{C997697B-29B0-4A44-BEED-8C0560D78370}"/>
                </a:ext>
              </a:extLst>
            </p:cNvPr>
            <p:cNvSpPr/>
            <p:nvPr/>
          </p:nvSpPr>
          <p:spPr>
            <a:xfrm rot="3695349">
              <a:off x="-482793" y="3676361"/>
              <a:ext cx="2560438" cy="911459"/>
            </a:xfrm>
            <a:prstGeom prst="curvedUpArrow">
              <a:avLst/>
            </a:prstGeom>
            <a:gradFill>
              <a:gsLst>
                <a:gs pos="0">
                  <a:srgbClr val="FF0000"/>
                </a:gs>
                <a:gs pos="74000">
                  <a:schemeClr val="accent6">
                    <a:lumMod val="45000"/>
                    <a:lumOff val="55000"/>
                  </a:schemeClr>
                </a:gs>
                <a:gs pos="83000">
                  <a:schemeClr val="accent6">
                    <a:lumMod val="45000"/>
                    <a:lumOff val="55000"/>
                  </a:schemeClr>
                </a:gs>
                <a:gs pos="100000">
                  <a:schemeClr val="accent6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25" name="Seta: Curva para Cima 24">
              <a:extLst>
                <a:ext uri="{FF2B5EF4-FFF2-40B4-BE49-F238E27FC236}">
                  <a16:creationId xmlns:a16="http://schemas.microsoft.com/office/drawing/2014/main" id="{4F4CAD7E-B333-41E6-9C6B-6C8227DFBC86}"/>
                </a:ext>
              </a:extLst>
            </p:cNvPr>
            <p:cNvSpPr/>
            <p:nvPr/>
          </p:nvSpPr>
          <p:spPr>
            <a:xfrm rot="10211752">
              <a:off x="4417255" y="3059668"/>
              <a:ext cx="1055077" cy="369332"/>
            </a:xfrm>
            <a:prstGeom prst="curvedUpArrow">
              <a:avLst/>
            </a:prstGeom>
            <a:scene3d>
              <a:camera prst="orthographicFront">
                <a:rot lat="540000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8CABC84B-3FEB-47A8-8131-B752F794C2E1}"/>
                </a:ext>
              </a:extLst>
            </p:cNvPr>
            <p:cNvSpPr txBox="1"/>
            <p:nvPr/>
          </p:nvSpPr>
          <p:spPr>
            <a:xfrm>
              <a:off x="4677926" y="364528"/>
              <a:ext cx="17481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</a:rPr>
                <a:t>Antagonism</a:t>
              </a:r>
            </a:p>
          </p:txBody>
        </p:sp>
        <p:grpSp>
          <p:nvGrpSpPr>
            <p:cNvPr id="2057" name="Agrupar 2056">
              <a:extLst>
                <a:ext uri="{FF2B5EF4-FFF2-40B4-BE49-F238E27FC236}">
                  <a16:creationId xmlns:a16="http://schemas.microsoft.com/office/drawing/2014/main" id="{0B7E3827-1438-4C05-B9D2-01CBBB190C98}"/>
                </a:ext>
              </a:extLst>
            </p:cNvPr>
            <p:cNvGrpSpPr/>
            <p:nvPr/>
          </p:nvGrpSpPr>
          <p:grpSpPr>
            <a:xfrm>
              <a:off x="8032482" y="1403159"/>
              <a:ext cx="1896035" cy="1495634"/>
              <a:chOff x="8935570" y="1564736"/>
              <a:chExt cx="1896035" cy="1495634"/>
            </a:xfrm>
          </p:grpSpPr>
          <p:sp>
            <p:nvSpPr>
              <p:cNvPr id="2056" name="Elipse 2055">
                <a:extLst>
                  <a:ext uri="{FF2B5EF4-FFF2-40B4-BE49-F238E27FC236}">
                    <a16:creationId xmlns:a16="http://schemas.microsoft.com/office/drawing/2014/main" id="{20631936-2183-4015-A24A-63DC2E2FD9FC}"/>
                  </a:ext>
                </a:extLst>
              </p:cNvPr>
              <p:cNvSpPr/>
              <p:nvPr/>
            </p:nvSpPr>
            <p:spPr>
              <a:xfrm>
                <a:off x="8935570" y="1564736"/>
                <a:ext cx="1896035" cy="149563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3500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2055" name="Agrupar 2054">
                <a:extLst>
                  <a:ext uri="{FF2B5EF4-FFF2-40B4-BE49-F238E27FC236}">
                    <a16:creationId xmlns:a16="http://schemas.microsoft.com/office/drawing/2014/main" id="{31F797EC-53E1-45D3-8FCE-C05E97876944}"/>
                  </a:ext>
                </a:extLst>
              </p:cNvPr>
              <p:cNvGrpSpPr/>
              <p:nvPr/>
            </p:nvGrpSpPr>
            <p:grpSpPr>
              <a:xfrm>
                <a:off x="9090212" y="1842248"/>
                <a:ext cx="1586753" cy="1077901"/>
                <a:chOff x="9090212" y="1842248"/>
                <a:chExt cx="1586753" cy="1077901"/>
              </a:xfrm>
            </p:grpSpPr>
            <p:sp>
              <p:nvSpPr>
                <p:cNvPr id="30" name="CaixaDeTexto 29">
                  <a:extLst>
                    <a:ext uri="{FF2B5EF4-FFF2-40B4-BE49-F238E27FC236}">
                      <a16:creationId xmlns:a16="http://schemas.microsoft.com/office/drawing/2014/main" id="{8A403826-AE65-4240-B459-6DA2553413AA}"/>
                    </a:ext>
                  </a:extLst>
                </p:cNvPr>
                <p:cNvSpPr txBox="1"/>
                <p:nvPr/>
              </p:nvSpPr>
              <p:spPr>
                <a:xfrm>
                  <a:off x="9090212" y="1842248"/>
                  <a:ext cx="158675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1400" b="1" dirty="0"/>
                    <a:t>As(III) + GSH + HSe</a:t>
                  </a:r>
                  <a:r>
                    <a:rPr lang="pt-BR" sz="1400" b="1" baseline="30000" dirty="0"/>
                    <a:t>-</a:t>
                  </a:r>
                </a:p>
              </p:txBody>
            </p:sp>
            <p:cxnSp>
              <p:nvCxnSpPr>
                <p:cNvPr id="2052" name="Conector de Seta Reta 2051">
                  <a:extLst>
                    <a:ext uri="{FF2B5EF4-FFF2-40B4-BE49-F238E27FC236}">
                      <a16:creationId xmlns:a16="http://schemas.microsoft.com/office/drawing/2014/main" id="{DC6EFDCC-8092-4511-BC42-074CE725327C}"/>
                    </a:ext>
                  </a:extLst>
                </p:cNvPr>
                <p:cNvCxnSpPr>
                  <a:stCxn id="30" idx="2"/>
                </p:cNvCxnSpPr>
                <p:nvPr/>
              </p:nvCxnSpPr>
              <p:spPr>
                <a:xfrm flipH="1">
                  <a:off x="9883588" y="2150025"/>
                  <a:ext cx="1" cy="37899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54" name="CaixaDeTexto 2053">
                  <a:extLst>
                    <a:ext uri="{FF2B5EF4-FFF2-40B4-BE49-F238E27FC236}">
                      <a16:creationId xmlns:a16="http://schemas.microsoft.com/office/drawing/2014/main" id="{1E4EC865-CBF9-458E-9CB4-78985E084F20}"/>
                    </a:ext>
                  </a:extLst>
                </p:cNvPr>
                <p:cNvSpPr txBox="1"/>
                <p:nvPr/>
              </p:nvSpPr>
              <p:spPr>
                <a:xfrm>
                  <a:off x="9321338" y="2612372"/>
                  <a:ext cx="1117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sz="1400" b="1" dirty="0"/>
                    <a:t>[(GS)</a:t>
                  </a:r>
                  <a:r>
                    <a:rPr lang="pt-BR" sz="1400" b="1" baseline="-25000" dirty="0"/>
                    <a:t>2</a:t>
                  </a:r>
                  <a:r>
                    <a:rPr lang="pt-BR" sz="1400" b="1" dirty="0"/>
                    <a:t>AsSe]</a:t>
                  </a:r>
                  <a:r>
                    <a:rPr lang="pt-BR" sz="1400" b="1" baseline="30000" dirty="0"/>
                    <a:t>-</a:t>
                  </a:r>
                </a:p>
              </p:txBody>
            </p:sp>
          </p:grpSp>
        </p:grpSp>
        <p:sp>
          <p:nvSpPr>
            <p:cNvPr id="2062" name="CaixaDeTexto 2061">
              <a:extLst>
                <a:ext uri="{FF2B5EF4-FFF2-40B4-BE49-F238E27FC236}">
                  <a16:creationId xmlns:a16="http://schemas.microsoft.com/office/drawing/2014/main" id="{026766CA-3C86-4E6C-AEA4-7AAF6C152796}"/>
                </a:ext>
              </a:extLst>
            </p:cNvPr>
            <p:cNvSpPr txBox="1"/>
            <p:nvPr/>
          </p:nvSpPr>
          <p:spPr>
            <a:xfrm>
              <a:off x="7348952" y="2955239"/>
              <a:ext cx="35619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/>
                <a:t>Seleno-bis(</a:t>
              </a:r>
              <a:r>
                <a:rPr lang="en-US" sz="1600" b="1" dirty="0"/>
                <a:t>S-glutathionyl)-arsinium ion</a:t>
              </a:r>
              <a:endParaRPr lang="pt-BR" sz="1600" b="1" dirty="0"/>
            </a:p>
          </p:txBody>
        </p:sp>
        <p:sp>
          <p:nvSpPr>
            <p:cNvPr id="2064" name="Seta: Curva para Baixo 2063">
              <a:extLst>
                <a:ext uri="{FF2B5EF4-FFF2-40B4-BE49-F238E27FC236}">
                  <a16:creationId xmlns:a16="http://schemas.microsoft.com/office/drawing/2014/main" id="{9D6D5D8C-0B1A-4CF8-BD79-3B859EA5858D}"/>
                </a:ext>
              </a:extLst>
            </p:cNvPr>
            <p:cNvSpPr/>
            <p:nvPr/>
          </p:nvSpPr>
          <p:spPr>
            <a:xfrm>
              <a:off x="1959562" y="281436"/>
              <a:ext cx="7170369" cy="952002"/>
            </a:xfrm>
            <a:prstGeom prst="curvedDownArrow">
              <a:avLst/>
            </a:prstGeom>
            <a:gradFill>
              <a:gsLst>
                <a:gs pos="0">
                  <a:srgbClr val="FF0000"/>
                </a:gs>
                <a:gs pos="74000">
                  <a:schemeClr val="accent6">
                    <a:lumMod val="45000"/>
                    <a:lumOff val="55000"/>
                  </a:schemeClr>
                </a:gs>
                <a:gs pos="83000">
                  <a:schemeClr val="accent6">
                    <a:lumMod val="45000"/>
                    <a:lumOff val="55000"/>
                  </a:schemeClr>
                </a:gs>
                <a:gs pos="100000">
                  <a:schemeClr val="accent6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2065" name="CaixaDeTexto 2064">
              <a:extLst>
                <a:ext uri="{FF2B5EF4-FFF2-40B4-BE49-F238E27FC236}">
                  <a16:creationId xmlns:a16="http://schemas.microsoft.com/office/drawing/2014/main" id="{BE0C5F0F-28C7-4444-A2C5-121160064802}"/>
                </a:ext>
              </a:extLst>
            </p:cNvPr>
            <p:cNvSpPr txBox="1"/>
            <p:nvPr/>
          </p:nvSpPr>
          <p:spPr>
            <a:xfrm>
              <a:off x="909233" y="3325653"/>
              <a:ext cx="21088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b="1" i="1" dirty="0"/>
                <a:t>Oreochromis niloticus</a:t>
              </a:r>
            </a:p>
          </p:txBody>
        </p:sp>
        <p:sp>
          <p:nvSpPr>
            <p:cNvPr id="2077" name="Seta: Curva para Cima 2076">
              <a:extLst>
                <a:ext uri="{FF2B5EF4-FFF2-40B4-BE49-F238E27FC236}">
                  <a16:creationId xmlns:a16="http://schemas.microsoft.com/office/drawing/2014/main" id="{CDC12CB8-33EC-45C6-9CF2-9F609D23BEE3}"/>
                </a:ext>
              </a:extLst>
            </p:cNvPr>
            <p:cNvSpPr/>
            <p:nvPr/>
          </p:nvSpPr>
          <p:spPr>
            <a:xfrm rot="283207">
              <a:off x="3222079" y="3171814"/>
              <a:ext cx="2550721" cy="731132"/>
            </a:xfrm>
            <a:prstGeom prst="curvedUpArrow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solidFill>
                <a:schemeClr val="tx1"/>
              </a:solidFill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C9F100AA-3AB2-46B6-92A0-E18A7D817411}"/>
                </a:ext>
              </a:extLst>
            </p:cNvPr>
            <p:cNvGrpSpPr/>
            <p:nvPr/>
          </p:nvGrpSpPr>
          <p:grpSpPr>
            <a:xfrm>
              <a:off x="3826108" y="1901861"/>
              <a:ext cx="1594549" cy="1482863"/>
              <a:chOff x="3804075" y="1114691"/>
              <a:chExt cx="1594549" cy="1482863"/>
            </a:xfrm>
          </p:grpSpPr>
          <p:sp>
            <p:nvSpPr>
              <p:cNvPr id="2075" name="Retângulo: Cantos Arredondados 2074">
                <a:extLst>
                  <a:ext uri="{FF2B5EF4-FFF2-40B4-BE49-F238E27FC236}">
                    <a16:creationId xmlns:a16="http://schemas.microsoft.com/office/drawing/2014/main" id="{14BBE149-0BBC-4AB9-BF3A-32C79DCBE2D4}"/>
                  </a:ext>
                </a:extLst>
              </p:cNvPr>
              <p:cNvSpPr/>
              <p:nvPr/>
            </p:nvSpPr>
            <p:spPr>
              <a:xfrm>
                <a:off x="3865766" y="1114691"/>
                <a:ext cx="1480844" cy="148286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C701AE84-E88A-4CAA-8BED-D8865CFE4D5A}"/>
                  </a:ext>
                </a:extLst>
              </p:cNvPr>
              <p:cNvSpPr txBox="1"/>
              <p:nvPr/>
            </p:nvSpPr>
            <p:spPr>
              <a:xfrm>
                <a:off x="3804075" y="1300240"/>
                <a:ext cx="159454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600" b="1" u="sng" dirty="0"/>
                  <a:t>EXPOSURE</a:t>
                </a:r>
              </a:p>
              <a:p>
                <a:pPr algn="ctr"/>
                <a:endParaRPr lang="pt-BR" sz="1600" b="1" dirty="0"/>
              </a:p>
              <a:p>
                <a:pPr algn="ctr"/>
                <a:r>
                  <a:rPr lang="pt-BR" sz="1600" b="1" dirty="0"/>
                  <a:t>1 and 7 days</a:t>
                </a:r>
              </a:p>
              <a:p>
                <a:pPr algn="ctr"/>
                <a:r>
                  <a:rPr lang="pt-BR" sz="1600" b="1" dirty="0"/>
                  <a:t>5 and 10 mg L</a:t>
                </a:r>
                <a:r>
                  <a:rPr lang="pt-BR" sz="1600" b="1" baseline="30000" dirty="0"/>
                  <a:t>-1</a:t>
                </a:r>
              </a:p>
            </p:txBody>
          </p:sp>
        </p:grpSp>
        <p:grpSp>
          <p:nvGrpSpPr>
            <p:cNvPr id="56" name="Agrupar 55">
              <a:extLst>
                <a:ext uri="{FF2B5EF4-FFF2-40B4-BE49-F238E27FC236}">
                  <a16:creationId xmlns:a16="http://schemas.microsoft.com/office/drawing/2014/main" id="{18A44AC6-B652-4C3B-BC3C-C38BF563C058}"/>
                </a:ext>
              </a:extLst>
            </p:cNvPr>
            <p:cNvGrpSpPr/>
            <p:nvPr/>
          </p:nvGrpSpPr>
          <p:grpSpPr>
            <a:xfrm>
              <a:off x="5511679" y="2313858"/>
              <a:ext cx="1394403" cy="1448235"/>
              <a:chOff x="5610155" y="1455713"/>
              <a:chExt cx="1394403" cy="1448235"/>
            </a:xfrm>
          </p:grpSpPr>
          <p:grpSp>
            <p:nvGrpSpPr>
              <p:cNvPr id="48" name="Agrupar 47">
                <a:extLst>
                  <a:ext uri="{FF2B5EF4-FFF2-40B4-BE49-F238E27FC236}">
                    <a16:creationId xmlns:a16="http://schemas.microsoft.com/office/drawing/2014/main" id="{CD0ADCB7-ABAA-421B-8F5E-4230DBF4DE64}"/>
                  </a:ext>
                </a:extLst>
              </p:cNvPr>
              <p:cNvGrpSpPr/>
              <p:nvPr/>
            </p:nvGrpSpPr>
            <p:grpSpPr>
              <a:xfrm>
                <a:off x="6050530" y="2149210"/>
                <a:ext cx="954028" cy="754738"/>
                <a:chOff x="5981396" y="3358480"/>
                <a:chExt cx="954028" cy="754738"/>
              </a:xfrm>
            </p:grpSpPr>
            <p:sp>
              <p:nvSpPr>
                <p:cNvPr id="44" name="Estrela: 10 Pontas 43">
                  <a:extLst>
                    <a:ext uri="{FF2B5EF4-FFF2-40B4-BE49-F238E27FC236}">
                      <a16:creationId xmlns:a16="http://schemas.microsoft.com/office/drawing/2014/main" id="{681ECD2A-6E32-4E2F-B862-5FC3BE306692}"/>
                    </a:ext>
                  </a:extLst>
                </p:cNvPr>
                <p:cNvSpPr/>
                <p:nvPr/>
              </p:nvSpPr>
              <p:spPr>
                <a:xfrm>
                  <a:off x="5981396" y="3358480"/>
                  <a:ext cx="862671" cy="754738"/>
                </a:xfrm>
                <a:prstGeom prst="star10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accent5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23" name="CaixaDeTexto 22">
                  <a:extLst>
                    <a:ext uri="{FF2B5EF4-FFF2-40B4-BE49-F238E27FC236}">
                      <a16:creationId xmlns:a16="http://schemas.microsoft.com/office/drawing/2014/main" id="{81C41507-F679-4B38-A4E4-7F5B23094137}"/>
                    </a:ext>
                  </a:extLst>
                </p:cNvPr>
                <p:cNvSpPr txBox="1"/>
                <p:nvPr/>
              </p:nvSpPr>
              <p:spPr>
                <a:xfrm>
                  <a:off x="6072753" y="3535051"/>
                  <a:ext cx="862671" cy="4176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b="1" dirty="0"/>
                    <a:t>As(V)</a:t>
                  </a:r>
                </a:p>
              </p:txBody>
            </p:sp>
          </p:grpSp>
          <p:grpSp>
            <p:nvGrpSpPr>
              <p:cNvPr id="82" name="Agrupar 81">
                <a:extLst>
                  <a:ext uri="{FF2B5EF4-FFF2-40B4-BE49-F238E27FC236}">
                    <a16:creationId xmlns:a16="http://schemas.microsoft.com/office/drawing/2014/main" id="{A2235317-4561-4A1E-9B9C-0610C8190B91}"/>
                  </a:ext>
                </a:extLst>
              </p:cNvPr>
              <p:cNvGrpSpPr/>
              <p:nvPr/>
            </p:nvGrpSpPr>
            <p:grpSpPr>
              <a:xfrm>
                <a:off x="5610155" y="1455713"/>
                <a:ext cx="954028" cy="754738"/>
                <a:chOff x="5981396" y="3358480"/>
                <a:chExt cx="954028" cy="754738"/>
              </a:xfrm>
            </p:grpSpPr>
            <p:sp>
              <p:nvSpPr>
                <p:cNvPr id="83" name="Estrela: 10 Pontas 82">
                  <a:extLst>
                    <a:ext uri="{FF2B5EF4-FFF2-40B4-BE49-F238E27FC236}">
                      <a16:creationId xmlns:a16="http://schemas.microsoft.com/office/drawing/2014/main" id="{6C6F654A-DF86-494F-85EB-9DC02A4E2AFE}"/>
                    </a:ext>
                  </a:extLst>
                </p:cNvPr>
                <p:cNvSpPr/>
                <p:nvPr/>
              </p:nvSpPr>
              <p:spPr>
                <a:xfrm>
                  <a:off x="5981396" y="3358480"/>
                  <a:ext cx="862671" cy="754738"/>
                </a:xfrm>
                <a:prstGeom prst="star10">
                  <a:avLst/>
                </a:prstGeom>
                <a:gradFill flip="none" rotWithShape="1">
                  <a:gsLst>
                    <a:gs pos="0">
                      <a:schemeClr val="accent2">
                        <a:lumMod val="0"/>
                        <a:lumOff val="100000"/>
                      </a:schemeClr>
                    </a:gs>
                    <a:gs pos="35000">
                      <a:schemeClr val="accent2">
                        <a:lumMod val="0"/>
                        <a:lumOff val="100000"/>
                      </a:schemeClr>
                    </a:gs>
                    <a:gs pos="100000">
                      <a:schemeClr val="accent2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84" name="CaixaDeTexto 83">
                  <a:extLst>
                    <a:ext uri="{FF2B5EF4-FFF2-40B4-BE49-F238E27FC236}">
                      <a16:creationId xmlns:a16="http://schemas.microsoft.com/office/drawing/2014/main" id="{029F3D3C-0E4D-4C46-8813-7C261D6AF119}"/>
                    </a:ext>
                  </a:extLst>
                </p:cNvPr>
                <p:cNvSpPr txBox="1"/>
                <p:nvPr/>
              </p:nvSpPr>
              <p:spPr>
                <a:xfrm>
                  <a:off x="6072753" y="3535051"/>
                  <a:ext cx="86267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pt-BR" b="1" dirty="0"/>
                    <a:t>As(III)</a:t>
                  </a:r>
                </a:p>
              </p:txBody>
            </p:sp>
          </p:grpSp>
        </p:grpSp>
        <p:grpSp>
          <p:nvGrpSpPr>
            <p:cNvPr id="88" name="Agrupar 87">
              <a:extLst>
                <a:ext uri="{FF2B5EF4-FFF2-40B4-BE49-F238E27FC236}">
                  <a16:creationId xmlns:a16="http://schemas.microsoft.com/office/drawing/2014/main" id="{ED47C095-5FFF-4115-98E9-9783E718DD36}"/>
                </a:ext>
              </a:extLst>
            </p:cNvPr>
            <p:cNvGrpSpPr/>
            <p:nvPr/>
          </p:nvGrpSpPr>
          <p:grpSpPr>
            <a:xfrm>
              <a:off x="5126022" y="730362"/>
              <a:ext cx="954028" cy="754738"/>
              <a:chOff x="5981396" y="3358480"/>
              <a:chExt cx="954028" cy="754738"/>
            </a:xfrm>
          </p:grpSpPr>
          <p:sp>
            <p:nvSpPr>
              <p:cNvPr id="89" name="Estrela: 10 Pontas 88">
                <a:extLst>
                  <a:ext uri="{FF2B5EF4-FFF2-40B4-BE49-F238E27FC236}">
                    <a16:creationId xmlns:a16="http://schemas.microsoft.com/office/drawing/2014/main" id="{9E730F9C-39F6-4921-85BC-984F64F9A436}"/>
                  </a:ext>
                </a:extLst>
              </p:cNvPr>
              <p:cNvSpPr/>
              <p:nvPr/>
            </p:nvSpPr>
            <p:spPr>
              <a:xfrm>
                <a:off x="5981396" y="3358480"/>
                <a:ext cx="862671" cy="754738"/>
              </a:xfrm>
              <a:prstGeom prst="star10">
                <a:avLst/>
              </a:prstGeom>
              <a:gradFill flip="none" rotWithShape="1">
                <a:gsLst>
                  <a:gs pos="0">
                    <a:schemeClr val="accent6">
                      <a:lumMod val="0"/>
                      <a:lumOff val="100000"/>
                    </a:schemeClr>
                  </a:gs>
                  <a:gs pos="35000">
                    <a:schemeClr val="accent6">
                      <a:lumMod val="0"/>
                      <a:lumOff val="100000"/>
                    </a:schemeClr>
                  </a:gs>
                  <a:gs pos="100000">
                    <a:schemeClr val="accent6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90" name="CaixaDeTexto 89">
                <a:extLst>
                  <a:ext uri="{FF2B5EF4-FFF2-40B4-BE49-F238E27FC236}">
                    <a16:creationId xmlns:a16="http://schemas.microsoft.com/office/drawing/2014/main" id="{77A1EE5E-F5EE-4045-8CCA-1B22AFFF34E1}"/>
                  </a:ext>
                </a:extLst>
              </p:cNvPr>
              <p:cNvSpPr txBox="1"/>
              <p:nvPr/>
            </p:nvSpPr>
            <p:spPr>
              <a:xfrm>
                <a:off x="6072753" y="3535051"/>
                <a:ext cx="8626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b="1" dirty="0"/>
                  <a:t>Se(IV)</a:t>
                </a:r>
              </a:p>
            </p:txBody>
          </p:sp>
        </p:grpSp>
        <p:cxnSp>
          <p:nvCxnSpPr>
            <p:cNvPr id="58" name="Conector de Seta Reta 57">
              <a:extLst>
                <a:ext uri="{FF2B5EF4-FFF2-40B4-BE49-F238E27FC236}">
                  <a16:creationId xmlns:a16="http://schemas.microsoft.com/office/drawing/2014/main" id="{33A84E5C-A919-47F8-BE4B-023892194543}"/>
                </a:ext>
              </a:extLst>
            </p:cNvPr>
            <p:cNvCxnSpPr/>
            <p:nvPr/>
          </p:nvCxnSpPr>
          <p:spPr>
            <a:xfrm>
              <a:off x="5943014" y="1107731"/>
              <a:ext cx="2161959" cy="7268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Conector de Seta Reta 65">
              <a:extLst>
                <a:ext uri="{FF2B5EF4-FFF2-40B4-BE49-F238E27FC236}">
                  <a16:creationId xmlns:a16="http://schemas.microsoft.com/office/drawing/2014/main" id="{152472E3-ACA8-4F1D-9979-DA62F3C6AC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45850" y="2406234"/>
              <a:ext cx="1721452" cy="2849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11587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48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Tema do Office</vt:lpstr>
      <vt:lpstr>Prism Project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Nathalia dos Santos Ferreira</dc:creator>
  <cp:lastModifiedBy>Nathalia dos Santos Ferreira</cp:lastModifiedBy>
  <cp:revision>13</cp:revision>
  <dcterms:created xsi:type="dcterms:W3CDTF">2024-04-03T02:39:29Z</dcterms:created>
  <dcterms:modified xsi:type="dcterms:W3CDTF">2024-04-12T01:05:27Z</dcterms:modified>
</cp:coreProperties>
</file>