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51450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2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F4D86-9500-4928-A955-A9D09D730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FD67F0-6BB2-4662-9932-1A9B5ABAE4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44" indent="0" algn="ctr">
              <a:buNone/>
              <a:defRPr sz="1125"/>
            </a:lvl2pPr>
            <a:lvl3pPr marL="514487" indent="0" algn="ctr">
              <a:buNone/>
              <a:defRPr sz="1013"/>
            </a:lvl3pPr>
            <a:lvl4pPr marL="771731" indent="0" algn="ctr">
              <a:buNone/>
              <a:defRPr sz="900"/>
            </a:lvl4pPr>
            <a:lvl5pPr marL="1028974" indent="0" algn="ctr">
              <a:buNone/>
              <a:defRPr sz="900"/>
            </a:lvl5pPr>
            <a:lvl6pPr marL="1286218" indent="0" algn="ctr">
              <a:buNone/>
              <a:defRPr sz="900"/>
            </a:lvl6pPr>
            <a:lvl7pPr marL="1543461" indent="0" algn="ctr">
              <a:buNone/>
              <a:defRPr sz="900"/>
            </a:lvl7pPr>
            <a:lvl8pPr marL="1800705" indent="0" algn="ctr">
              <a:buNone/>
              <a:defRPr sz="900"/>
            </a:lvl8pPr>
            <a:lvl9pPr marL="2057949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B41C66-3F5B-43F9-81A6-14038B8F2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8A5D2-7F2C-4DE8-BAAB-11BCEA7D3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9EBD00-9FE3-4169-BA13-192595E8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00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734AC-738D-415B-9AF5-4C0B01030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887DD0-D33D-4622-B744-84F686136B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9A371-171F-4AE2-B4BB-B8FE66C8E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D73DB-8488-4EA0-AF30-D701CDBA6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0F50B-E4DA-4474-9FC1-9E07AD6C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153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E4EC6A-26AE-4518-972E-1EE9E95FDF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928"/>
            <a:ext cx="1971675" cy="43602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79807A-128D-49A5-B3DD-3CD7C4D1A4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928"/>
            <a:ext cx="5800725" cy="43602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BA3919-E7FF-45C7-A453-A91AAA1BC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3B6DA-62AE-45B4-A213-2F1E9D32B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60F34-8D63-4BAA-811B-4BDE3C029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413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600F6-0294-405C-A6D3-2B309F8FB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CE5E8-54B1-4C46-95A3-C5E0B5E1FF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E43F36-D1D4-48FC-9283-A06BEAF8D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4336D-E91B-4CF2-A704-AED6863E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26233-1812-414D-A505-E704A1AD0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366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366BB-DDA1-49A9-B997-F998DE948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1"/>
            <a:ext cx="7886700" cy="2140213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FD571-C908-4A13-9F29-A26D9E574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3161"/>
            <a:ext cx="7886700" cy="1125488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24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48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3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9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21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46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70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9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1802E-4EC1-4BC9-B577-726888D8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6EB0E-B63F-4AC3-82F0-478F6C3F3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70323-0805-40F9-AC9A-CEC184B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27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7457E-5D6B-49EB-86C6-E3D1E0990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7064D-4416-48E6-9674-DD4B1367D4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01718F-07E9-4B41-8562-77B0FF220E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53C20-20F1-47AF-ACD2-AA581F789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B1BD83-3779-4DE7-9813-95BBC58A3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8E3044-7955-4271-AAEA-0B4513ADA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60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FF607-D859-4148-892A-88CEB9981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930"/>
            <a:ext cx="7886700" cy="9944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E8501E-7E92-4222-BE6F-6C1696FE9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44" indent="0">
              <a:buNone/>
              <a:defRPr sz="1125" b="1"/>
            </a:lvl2pPr>
            <a:lvl3pPr marL="514487" indent="0">
              <a:buNone/>
              <a:defRPr sz="1013" b="1"/>
            </a:lvl3pPr>
            <a:lvl4pPr marL="771731" indent="0">
              <a:buNone/>
              <a:defRPr sz="900" b="1"/>
            </a:lvl4pPr>
            <a:lvl5pPr marL="1028974" indent="0">
              <a:buNone/>
              <a:defRPr sz="900" b="1"/>
            </a:lvl5pPr>
            <a:lvl6pPr marL="1286218" indent="0">
              <a:buNone/>
              <a:defRPr sz="900" b="1"/>
            </a:lvl6pPr>
            <a:lvl7pPr marL="1543461" indent="0">
              <a:buNone/>
              <a:defRPr sz="900" b="1"/>
            </a:lvl7pPr>
            <a:lvl8pPr marL="1800705" indent="0">
              <a:buNone/>
              <a:defRPr sz="900" b="1"/>
            </a:lvl8pPr>
            <a:lvl9pPr marL="2057949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FC91A-CB82-4E1F-A79D-F26D14C53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A109D7-4EDB-4C17-9076-B463938CBD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1261"/>
            <a:ext cx="3887391" cy="61812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44" indent="0">
              <a:buNone/>
              <a:defRPr sz="1125" b="1"/>
            </a:lvl2pPr>
            <a:lvl3pPr marL="514487" indent="0">
              <a:buNone/>
              <a:defRPr sz="1013" b="1"/>
            </a:lvl3pPr>
            <a:lvl4pPr marL="771731" indent="0">
              <a:buNone/>
              <a:defRPr sz="900" b="1"/>
            </a:lvl4pPr>
            <a:lvl5pPr marL="1028974" indent="0">
              <a:buNone/>
              <a:defRPr sz="900" b="1"/>
            </a:lvl5pPr>
            <a:lvl6pPr marL="1286218" indent="0">
              <a:buNone/>
              <a:defRPr sz="900" b="1"/>
            </a:lvl6pPr>
            <a:lvl7pPr marL="1543461" indent="0">
              <a:buNone/>
              <a:defRPr sz="900" b="1"/>
            </a:lvl7pPr>
            <a:lvl8pPr marL="1800705" indent="0">
              <a:buNone/>
              <a:defRPr sz="900" b="1"/>
            </a:lvl8pPr>
            <a:lvl9pPr marL="2057949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474DF1-5C6E-4DEC-9DB4-253FB4FA3C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9386"/>
            <a:ext cx="3887391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326A99-B9BD-4335-AF3F-CC6FC8CF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610E12-6D2F-4B44-A344-A0935713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42305-23F7-4E9D-8552-F503DD0A4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04B71-96DE-492B-9D01-B48D95E49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B29C2-1778-49D8-A304-84AEC1665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7838BD-F308-40F2-931C-8FEDF25C4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9C418E-654C-4C56-8156-6BCA7AA3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49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12F6CB-1A3F-4761-8687-CBC7F47B3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07C4C1-2E3C-4562-9EAC-0129C75E2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E35C6-AFA6-4A75-A52E-8375E40B2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48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24448-8888-44AF-A101-EF60EC780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F765A8-392B-486C-9720-B6DD610C8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799"/>
            <a:ext cx="4629150" cy="365634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989D51-22F4-4F8F-B120-D19DCD63A3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900"/>
            </a:lvl1pPr>
            <a:lvl2pPr marL="257244" indent="0">
              <a:buNone/>
              <a:defRPr sz="788"/>
            </a:lvl2pPr>
            <a:lvl3pPr marL="514487" indent="0">
              <a:buNone/>
              <a:defRPr sz="675"/>
            </a:lvl3pPr>
            <a:lvl4pPr marL="771731" indent="0">
              <a:buNone/>
              <a:defRPr sz="563"/>
            </a:lvl4pPr>
            <a:lvl5pPr marL="1028974" indent="0">
              <a:buNone/>
              <a:defRPr sz="563"/>
            </a:lvl5pPr>
            <a:lvl6pPr marL="1286218" indent="0">
              <a:buNone/>
              <a:defRPr sz="563"/>
            </a:lvl6pPr>
            <a:lvl7pPr marL="1543461" indent="0">
              <a:buNone/>
              <a:defRPr sz="563"/>
            </a:lvl7pPr>
            <a:lvl8pPr marL="1800705" indent="0">
              <a:buNone/>
              <a:defRPr sz="563"/>
            </a:lvl8pPr>
            <a:lvl9pPr marL="205794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6E5F3F-9607-4875-9B0E-77E530A84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9D9996-F69B-4B56-A6D2-70F9EC0A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97968D-A93B-417D-AAA8-CC538F7A5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3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8D8981-CFE4-469D-B2BA-6AAAB74CF4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74CD67-0D56-4FBB-91FA-F464989F98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799"/>
            <a:ext cx="4629150" cy="3656347"/>
          </a:xfrm>
        </p:spPr>
        <p:txBody>
          <a:bodyPr/>
          <a:lstStyle>
            <a:lvl1pPr marL="0" indent="0">
              <a:buNone/>
              <a:defRPr sz="1800"/>
            </a:lvl1pPr>
            <a:lvl2pPr marL="257244" indent="0">
              <a:buNone/>
              <a:defRPr sz="1575"/>
            </a:lvl2pPr>
            <a:lvl3pPr marL="514487" indent="0">
              <a:buNone/>
              <a:defRPr sz="1350"/>
            </a:lvl3pPr>
            <a:lvl4pPr marL="771731" indent="0">
              <a:buNone/>
              <a:defRPr sz="1125"/>
            </a:lvl4pPr>
            <a:lvl5pPr marL="1028974" indent="0">
              <a:buNone/>
              <a:defRPr sz="1125"/>
            </a:lvl5pPr>
            <a:lvl6pPr marL="1286218" indent="0">
              <a:buNone/>
              <a:defRPr sz="1125"/>
            </a:lvl6pPr>
            <a:lvl7pPr marL="1543461" indent="0">
              <a:buNone/>
              <a:defRPr sz="1125"/>
            </a:lvl7pPr>
            <a:lvl8pPr marL="1800705" indent="0">
              <a:buNone/>
              <a:defRPr sz="1125"/>
            </a:lvl8pPr>
            <a:lvl9pPr marL="2057949" indent="0">
              <a:buNone/>
              <a:defRPr sz="11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CBDA10-9B5D-4A24-8F7D-45E014A6E2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900"/>
            </a:lvl1pPr>
            <a:lvl2pPr marL="257244" indent="0">
              <a:buNone/>
              <a:defRPr sz="788"/>
            </a:lvl2pPr>
            <a:lvl3pPr marL="514487" indent="0">
              <a:buNone/>
              <a:defRPr sz="675"/>
            </a:lvl3pPr>
            <a:lvl4pPr marL="771731" indent="0">
              <a:buNone/>
              <a:defRPr sz="563"/>
            </a:lvl4pPr>
            <a:lvl5pPr marL="1028974" indent="0">
              <a:buNone/>
              <a:defRPr sz="563"/>
            </a:lvl5pPr>
            <a:lvl6pPr marL="1286218" indent="0">
              <a:buNone/>
              <a:defRPr sz="563"/>
            </a:lvl6pPr>
            <a:lvl7pPr marL="1543461" indent="0">
              <a:buNone/>
              <a:defRPr sz="563"/>
            </a:lvl7pPr>
            <a:lvl8pPr marL="1800705" indent="0">
              <a:buNone/>
              <a:defRPr sz="563"/>
            </a:lvl8pPr>
            <a:lvl9pPr marL="205794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023518-A2BB-4F26-B5C4-DFB1AF62E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91D47B-7FBB-48AD-9205-C92EF12BB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01B7C-5E78-4937-AFBE-944C751FA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21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1013F4-B34E-42C0-9AFF-3A90EDA2F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930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6AA54-EA12-4DA6-92A5-141BFE4F96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BB8E9-1DF7-4761-80D8-CE7EFE611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8736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2D54E-394A-42D0-BFB2-55CC3DD997FC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FF35E-AC46-41B2-8390-5B4847786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8736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C0F77-07B2-4008-810F-D6E4AB5E0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8736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B464D-973E-4C9A-A304-CBD831C1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35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14487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22" indent="-128622" algn="l" defTabSz="514487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865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09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353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596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840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083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327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570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44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487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31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974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218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461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705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949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58D0199-9DCC-4599-878C-0BEBCB96C092}"/>
              </a:ext>
            </a:extLst>
          </p:cNvPr>
          <p:cNvGrpSpPr/>
          <p:nvPr/>
        </p:nvGrpSpPr>
        <p:grpSpPr>
          <a:xfrm>
            <a:off x="120907" y="679368"/>
            <a:ext cx="2175042" cy="1631282"/>
            <a:chOff x="120907" y="679368"/>
            <a:chExt cx="2175042" cy="16312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F313440-1CEE-4D96-84ED-37BDA77CE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CB8CB46-7591-4855-BAAB-2C2B2B2FB10E}"/>
                </a:ext>
              </a:extLst>
            </p:cNvPr>
            <p:cNvSpPr txBox="1"/>
            <p:nvPr/>
          </p:nvSpPr>
          <p:spPr>
            <a:xfrm>
              <a:off x="575899" y="1496022"/>
              <a:ext cx="878446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Sem_SED_015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08B62B6-7231-43CE-8413-86403A34E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25CEA11-EF34-4741-BE45-27638D5F1F3F}"/>
              </a:ext>
            </a:extLst>
          </p:cNvPr>
          <p:cNvGrpSpPr/>
          <p:nvPr/>
        </p:nvGrpSpPr>
        <p:grpSpPr>
          <a:xfrm>
            <a:off x="2623947" y="670001"/>
            <a:ext cx="2212633" cy="1659475"/>
            <a:chOff x="2623947" y="670001"/>
            <a:chExt cx="2212633" cy="16594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5AF85E5-D356-4384-9305-5716E5C2B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D26301E-0558-4084-B5B7-2F1674F359E8}"/>
                </a:ext>
              </a:extLst>
            </p:cNvPr>
            <p:cNvSpPr txBox="1"/>
            <p:nvPr/>
          </p:nvSpPr>
          <p:spPr>
            <a:xfrm>
              <a:off x="3498589" y="689075"/>
              <a:ext cx="501740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Spc_002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859B2C6-78A3-4981-99A6-03CAB0FC5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67E5F27-30E4-4AEA-9AB1-10702F1A16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6" y="2571312"/>
            <a:ext cx="5137330" cy="2200346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6EB0C28-B3D4-4AAF-98E4-FB4FFB165C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611340"/>
              </p:ext>
            </p:extLst>
          </p:nvPr>
        </p:nvGraphicFramePr>
        <p:xfrm>
          <a:off x="5324311" y="2952950"/>
          <a:ext cx="3580396" cy="124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099">
                  <a:extLst>
                    <a:ext uri="{9D8B030D-6E8A-4147-A177-3AD203B41FA5}">
                      <a16:colId xmlns:a16="http://schemas.microsoft.com/office/drawing/2014/main" val="1303484574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158590406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3039957310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17501383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Element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Line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Mass%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Atom%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4916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27.02±0.14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45.42±0.23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333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O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4.77±0.05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6.02±0.06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725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0.57±0.01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0.43±0.01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099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Si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65.84±0.10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47.32±0.07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257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0.51±0.01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0.33±0.01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63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0.52±0.02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0.26±0.01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173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0.41±0.02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0.15±0.01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0992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0.15±0.04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0.05±0.01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5634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0.02±0.01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0.01±0.00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1902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7874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Pb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0.18±0.03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0.02±0.00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290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Total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endParaRPr lang="en-US" sz="6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656223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0" cmpd="sng">
                      <a:solidFill>
                        <a:srgbClr val="FFFFFF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3175" cmpd="sng">
                      <a:solidFill>
                        <a:srgbClr val="A9A9A9"/>
                      </a:solidFill>
                    </a:lnT>
                  </a:tcPr>
                </a:tc>
                <a:tc gridSpan="2">
                  <a:txBody>
                    <a:bodyPr/>
                    <a:lstStyle/>
                    <a:p>
                      <a:pPr algn="r" eaLnBrk="0">
                        <a:lnSpc>
                          <a:spcPts val="600"/>
                        </a:lnSpc>
                      </a:pPr>
                      <a:r>
                        <a:rPr lang="en-US" sz="600" b="0" i="0" u="none" dirty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Fitting ratio 0.0247 </a:t>
                      </a:r>
                    </a:p>
                  </a:txBody>
                  <a:tcPr marL="6350" marR="6350" marT="6350" marB="6350" anchor="ctr">
                    <a:lnL w="0" cmpd="sng">
                      <a:solidFill>
                        <a:srgbClr val="FFFFFF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77654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F0B2B36-0EB3-4073-A0DD-B403F350CF10}"/>
              </a:ext>
            </a:extLst>
          </p:cNvPr>
          <p:cNvSpPr txBox="1"/>
          <p:nvPr/>
        </p:nvSpPr>
        <p:spPr>
          <a:xfrm>
            <a:off x="118056" y="478085"/>
            <a:ext cx="1704138" cy="164027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089"/>
              </a:lnSpc>
            </a:pPr>
            <a:r>
              <a:rPr lang="en-US" sz="907">
                <a:solidFill>
                  <a:srgbClr val="000000"/>
                </a:solidFill>
                <a:latin typeface="Segoe UI" panose="020B0502040204020203" pitchFamily="34" charset="0"/>
              </a:rPr>
              <a:t>28-11 Marina Paiva Abucafy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31C1CD6-A0D2-43EE-BAA6-496272C86907}"/>
              </a:ext>
            </a:extLst>
          </p:cNvPr>
          <p:cNvSpPr txBox="1"/>
          <p:nvPr/>
        </p:nvSpPr>
        <p:spPr>
          <a:xfrm>
            <a:off x="2603375" y="476885"/>
            <a:ext cx="1547182" cy="1686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125"/>
              </a:lnSpc>
            </a:pPr>
            <a:r>
              <a:rPr lang="en-US" sz="938">
                <a:solidFill>
                  <a:srgbClr val="000000"/>
                </a:solidFill>
                <a:latin typeface="Segoe UI" panose="020B0502040204020203" pitchFamily="34" charset="0"/>
              </a:rPr>
              <a:t>Sem_SED_015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E69A0EE-94E8-4CF1-A86A-847F82816FAE}"/>
              </a:ext>
            </a:extLst>
          </p:cNvPr>
          <p:cNvGrpSpPr/>
          <p:nvPr/>
        </p:nvGrpSpPr>
        <p:grpSpPr>
          <a:xfrm>
            <a:off x="3427166" y="2348334"/>
            <a:ext cx="1440750" cy="168633"/>
            <a:chOff x="3427166" y="2348334"/>
            <a:chExt cx="1440750" cy="16863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15453BF-EDCC-4855-BA16-B3A55A1B27AE}"/>
                </a:ext>
              </a:extLst>
            </p:cNvPr>
            <p:cNvSpPr/>
            <p:nvPr/>
          </p:nvSpPr>
          <p:spPr>
            <a:xfrm>
              <a:off x="3427166" y="2348334"/>
              <a:ext cx="1440750" cy="168633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BE45F26-9F9B-4895-BCF9-4A3E7243D828}"/>
                </a:ext>
              </a:extLst>
            </p:cNvPr>
            <p:cNvSpPr/>
            <p:nvPr/>
          </p:nvSpPr>
          <p:spPr>
            <a:xfrm>
              <a:off x="4168956" y="2408838"/>
              <a:ext cx="293865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131138-E938-47F6-9C46-58D9CB9111A4}"/>
                </a:ext>
              </a:extLst>
            </p:cNvPr>
            <p:cNvSpPr txBox="1"/>
            <p:nvPr/>
          </p:nvSpPr>
          <p:spPr>
            <a:xfrm>
              <a:off x="4500921" y="2357860"/>
              <a:ext cx="357470" cy="149583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10 µm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8EFE33-1E10-4961-AE0B-8C0BDE51AC53}"/>
              </a:ext>
            </a:extLst>
          </p:cNvPr>
          <p:cNvGrpSpPr/>
          <p:nvPr/>
        </p:nvGrpSpPr>
        <p:grpSpPr>
          <a:xfrm>
            <a:off x="898143" y="2350785"/>
            <a:ext cx="1393164" cy="164027"/>
            <a:chOff x="898143" y="2350785"/>
            <a:chExt cx="1393164" cy="16402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06A7A00-1482-4531-98BF-0F27205320BC}"/>
                </a:ext>
              </a:extLst>
            </p:cNvPr>
            <p:cNvSpPr/>
            <p:nvPr/>
          </p:nvSpPr>
          <p:spPr>
            <a:xfrm>
              <a:off x="898143" y="2350785"/>
              <a:ext cx="1393164" cy="164027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BA27563-3B7C-45ED-9451-62C718A9128D}"/>
                </a:ext>
              </a:extLst>
            </p:cNvPr>
            <p:cNvSpPr/>
            <p:nvPr/>
          </p:nvSpPr>
          <p:spPr>
            <a:xfrm>
              <a:off x="1396209" y="2408986"/>
              <a:ext cx="453134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4E3E223-5E8C-416A-AEAA-B9DBBA1D1B88}"/>
                </a:ext>
              </a:extLst>
            </p:cNvPr>
            <p:cNvSpPr txBox="1"/>
            <p:nvPr/>
          </p:nvSpPr>
          <p:spPr>
            <a:xfrm>
              <a:off x="1887443" y="2360311"/>
              <a:ext cx="394339" cy="144977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20 mm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0F0AF25-2317-4D8C-AB82-1BE1516E0EB1}"/>
              </a:ext>
            </a:extLst>
          </p:cNvPr>
          <p:cNvSpPr txBox="1"/>
          <p:nvPr/>
        </p:nvSpPr>
        <p:spPr>
          <a:xfrm>
            <a:off x="5332153" y="591953"/>
            <a:ext cx="1128570" cy="19169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Signal SED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Landing Voltage 15.0 kV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WD 10.3 mm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Magnification x1,700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Vacuum Mode HighVacuum</a:t>
            </a:r>
          </a:p>
          <a:p>
            <a:pPr eaLnBrk="0">
              <a:lnSpc>
                <a:spcPts val="837"/>
              </a:lnSpc>
            </a:pPr>
            <a:endParaRPr lang="en-US" sz="697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7C79B7A6-164F-47FF-9592-D0562F108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240724"/>
              </p:ext>
            </p:extLst>
          </p:nvPr>
        </p:nvGraphicFramePr>
        <p:xfrm>
          <a:off x="5328745" y="2566445"/>
          <a:ext cx="3570640" cy="33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660">
                  <a:extLst>
                    <a:ext uri="{9D8B030D-6E8A-4147-A177-3AD203B41FA5}">
                      <a16:colId xmlns:a16="http://schemas.microsoft.com/office/drawing/2014/main" val="1855322293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529410926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4162079179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10174806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Display name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 data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Quantification method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Result Type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637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Standardless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ZAF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803098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EE381E7-4E1A-4212-B3E9-FE12529C45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4637811"/>
              </p:ext>
            </p:extLst>
          </p:nvPr>
        </p:nvGraphicFramePr>
        <p:xfrm>
          <a:off x="6521605" y="589556"/>
          <a:ext cx="2371834" cy="1511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917">
                  <a:extLst>
                    <a:ext uri="{9D8B030D-6E8A-4147-A177-3AD203B41FA5}">
                      <a16:colId xmlns:a16="http://schemas.microsoft.com/office/drawing/2014/main" val="1724884628"/>
                    </a:ext>
                  </a:extLst>
                </a:gridCol>
                <a:gridCol w="1185917">
                  <a:extLst>
                    <a:ext uri="{9D8B030D-6E8A-4147-A177-3AD203B41FA5}">
                      <a16:colId xmlns:a16="http://schemas.microsoft.com/office/drawing/2014/main" val="3516304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Items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Value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948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conditions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endParaRPr lang="en-US" sz="9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662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Acceleration voltage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15.00 kV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702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Probe current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-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058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Magnification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x 1700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091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Process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4964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detector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First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415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Live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30.00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82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 dirty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Real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41.62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0111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Dead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27.00 %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162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Count rate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 dirty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69990.00 CPS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058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58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156309A-1836-4CFB-8016-A63E05902D0C}"/>
              </a:ext>
            </a:extLst>
          </p:cNvPr>
          <p:cNvGrpSpPr/>
          <p:nvPr/>
        </p:nvGrpSpPr>
        <p:grpSpPr>
          <a:xfrm>
            <a:off x="120907" y="679368"/>
            <a:ext cx="2175042" cy="1631282"/>
            <a:chOff x="120907" y="679368"/>
            <a:chExt cx="2175042" cy="16312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FF136EF-D6B7-4F57-BF86-7E55EFB30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E5CF496-8A73-49E3-A008-C6EFD18C66AF}"/>
                </a:ext>
              </a:extLst>
            </p:cNvPr>
            <p:cNvSpPr txBox="1"/>
            <p:nvPr/>
          </p:nvSpPr>
          <p:spPr>
            <a:xfrm>
              <a:off x="569294" y="1494973"/>
              <a:ext cx="878446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Sem_SED_015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A3A0AA4-BE7E-4E33-9991-09693797A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AC8A763-A0F3-478A-92ED-01FFDEECBC33}"/>
              </a:ext>
            </a:extLst>
          </p:cNvPr>
          <p:cNvGrpSpPr/>
          <p:nvPr/>
        </p:nvGrpSpPr>
        <p:grpSpPr>
          <a:xfrm>
            <a:off x="2623947" y="670001"/>
            <a:ext cx="2212633" cy="1659475"/>
            <a:chOff x="2623947" y="670001"/>
            <a:chExt cx="2212633" cy="16594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FD3A644-D57B-4E71-BA13-9DEBE1A8F0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EF0BF40-F270-40E7-9BCD-77B23B11463C}"/>
                </a:ext>
              </a:extLst>
            </p:cNvPr>
            <p:cNvSpPr txBox="1"/>
            <p:nvPr/>
          </p:nvSpPr>
          <p:spPr>
            <a:xfrm>
              <a:off x="3498589" y="689075"/>
              <a:ext cx="501740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Spc_001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3AEF182-9566-4B0E-A1AC-2C5AC60351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EE6DF226-BAEA-4A67-8570-ECC4E3894E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6" y="2571312"/>
            <a:ext cx="5137330" cy="2200346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56688E1-4589-4920-B553-09EB8C5E7A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996505"/>
              </p:ext>
            </p:extLst>
          </p:nvPr>
        </p:nvGraphicFramePr>
        <p:xfrm>
          <a:off x="5324311" y="2952950"/>
          <a:ext cx="3580397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099">
                  <a:extLst>
                    <a:ext uri="{9D8B030D-6E8A-4147-A177-3AD203B41FA5}">
                      <a16:colId xmlns:a16="http://schemas.microsoft.com/office/drawing/2014/main" val="4283330757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3721487748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1110028992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40414112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Element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Line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Mass%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Atom%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350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24.32±0.12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41.22±0.21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024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O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8.40±0.06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10.69±0.08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066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0.18±0.01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0.16±0.01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709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0.98±0.01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0.74±0.01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778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Si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63.29±0.09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45.88±0.07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3348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0.65±0.01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0.43±0.01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451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0.92±0.02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0.47±0.01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234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1.06±0.03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0.38±0.01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1244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0.08±0.03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0.02±0.01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8111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0.01±0.01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0.00±0.00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1828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459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Pb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0.13±0.03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0.01±0.00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877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Total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endParaRPr lang="en-US" sz="6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3510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0" cmpd="sng">
                      <a:solidFill>
                        <a:srgbClr val="FFFFFF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eaLnBrk="0">
                        <a:lnSpc>
                          <a:spcPts val="600"/>
                        </a:lnSpc>
                      </a:pPr>
                      <a:r>
                        <a:rPr lang="en-US" sz="6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Fitting ratio 0.0264 </a:t>
                      </a:r>
                    </a:p>
                  </a:txBody>
                  <a:tcPr marL="6350" marR="6350" marT="6350" marB="6350" anchor="ctr">
                    <a:lnL w="0" cmpd="sng">
                      <a:solidFill>
                        <a:srgbClr val="FFFFFF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43185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735542E-728E-4B7B-932D-68F9D2A203A6}"/>
              </a:ext>
            </a:extLst>
          </p:cNvPr>
          <p:cNvSpPr txBox="1"/>
          <p:nvPr/>
        </p:nvSpPr>
        <p:spPr>
          <a:xfrm>
            <a:off x="118056" y="478085"/>
            <a:ext cx="1704138" cy="164027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089"/>
              </a:lnSpc>
            </a:pPr>
            <a:r>
              <a:rPr lang="en-US" sz="907">
                <a:solidFill>
                  <a:srgbClr val="000000"/>
                </a:solidFill>
                <a:latin typeface="Segoe UI" panose="020B0502040204020203" pitchFamily="34" charset="0"/>
              </a:rPr>
              <a:t>28-11 Marina Paiva Abucafy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A1B168-4FCE-45B4-BD65-4CF1A51273AB}"/>
              </a:ext>
            </a:extLst>
          </p:cNvPr>
          <p:cNvSpPr txBox="1"/>
          <p:nvPr/>
        </p:nvSpPr>
        <p:spPr>
          <a:xfrm>
            <a:off x="2603375" y="476885"/>
            <a:ext cx="1547182" cy="1686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125"/>
              </a:lnSpc>
            </a:pPr>
            <a:r>
              <a:rPr lang="en-US" sz="938">
                <a:solidFill>
                  <a:srgbClr val="000000"/>
                </a:solidFill>
                <a:latin typeface="Segoe UI" panose="020B0502040204020203" pitchFamily="34" charset="0"/>
              </a:rPr>
              <a:t>Sem_SED_015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D0FBAC-78E2-40EC-9B76-28C3A3B4AB43}"/>
              </a:ext>
            </a:extLst>
          </p:cNvPr>
          <p:cNvGrpSpPr/>
          <p:nvPr/>
        </p:nvGrpSpPr>
        <p:grpSpPr>
          <a:xfrm>
            <a:off x="3427166" y="2348334"/>
            <a:ext cx="1440750" cy="168633"/>
            <a:chOff x="3427166" y="2348334"/>
            <a:chExt cx="1440750" cy="16863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77220B0-8272-45C1-B125-41C76EE90910}"/>
                </a:ext>
              </a:extLst>
            </p:cNvPr>
            <p:cNvSpPr/>
            <p:nvPr/>
          </p:nvSpPr>
          <p:spPr>
            <a:xfrm>
              <a:off x="3427166" y="2348334"/>
              <a:ext cx="1440750" cy="168633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B53D87E-D5F6-4F96-9F01-B0D4E5255C1D}"/>
                </a:ext>
              </a:extLst>
            </p:cNvPr>
            <p:cNvSpPr/>
            <p:nvPr/>
          </p:nvSpPr>
          <p:spPr>
            <a:xfrm>
              <a:off x="4238101" y="2408838"/>
              <a:ext cx="224721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27AA55E-75BA-4E2C-895B-3424A30D1241}"/>
                </a:ext>
              </a:extLst>
            </p:cNvPr>
            <p:cNvSpPr txBox="1"/>
            <p:nvPr/>
          </p:nvSpPr>
          <p:spPr>
            <a:xfrm>
              <a:off x="4500921" y="2357860"/>
              <a:ext cx="357470" cy="149583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10 µm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CF182C8-567E-4FC3-B519-255777ADE2F6}"/>
              </a:ext>
            </a:extLst>
          </p:cNvPr>
          <p:cNvGrpSpPr/>
          <p:nvPr/>
        </p:nvGrpSpPr>
        <p:grpSpPr>
          <a:xfrm>
            <a:off x="898143" y="2350785"/>
            <a:ext cx="1393164" cy="164027"/>
            <a:chOff x="898143" y="2350785"/>
            <a:chExt cx="1393164" cy="16402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287CE5B-7CF2-4DF6-A5B8-B57D03FF799F}"/>
                </a:ext>
              </a:extLst>
            </p:cNvPr>
            <p:cNvSpPr/>
            <p:nvPr/>
          </p:nvSpPr>
          <p:spPr>
            <a:xfrm>
              <a:off x="898143" y="2350785"/>
              <a:ext cx="1393164" cy="164027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4FB3D3E-20A1-45EC-BA04-E9171CAE70D9}"/>
                </a:ext>
              </a:extLst>
            </p:cNvPr>
            <p:cNvSpPr/>
            <p:nvPr/>
          </p:nvSpPr>
          <p:spPr>
            <a:xfrm>
              <a:off x="1396209" y="2408986"/>
              <a:ext cx="453134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D14B927-527D-4529-8039-A6EFC42B2FD8}"/>
                </a:ext>
              </a:extLst>
            </p:cNvPr>
            <p:cNvSpPr txBox="1"/>
            <p:nvPr/>
          </p:nvSpPr>
          <p:spPr>
            <a:xfrm>
              <a:off x="1887443" y="2360311"/>
              <a:ext cx="394339" cy="144977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20 mm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CBF1BC0-A072-4976-BE23-20C189212919}"/>
              </a:ext>
            </a:extLst>
          </p:cNvPr>
          <p:cNvSpPr txBox="1"/>
          <p:nvPr/>
        </p:nvSpPr>
        <p:spPr>
          <a:xfrm>
            <a:off x="5332153" y="591953"/>
            <a:ext cx="1128570" cy="19169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Signal SED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Landing Voltage 15.0 kV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WD 10.3 mm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Magnification x1,300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Vacuum Mode HighVacuum</a:t>
            </a:r>
          </a:p>
          <a:p>
            <a:pPr eaLnBrk="0">
              <a:lnSpc>
                <a:spcPts val="837"/>
              </a:lnSpc>
            </a:pPr>
            <a:endParaRPr lang="en-US" sz="697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5E19B4D9-75F5-428E-988A-4CBDFFA82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393734"/>
              </p:ext>
            </p:extLst>
          </p:nvPr>
        </p:nvGraphicFramePr>
        <p:xfrm>
          <a:off x="5328745" y="2566445"/>
          <a:ext cx="3570641" cy="20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660">
                  <a:extLst>
                    <a:ext uri="{9D8B030D-6E8A-4147-A177-3AD203B41FA5}">
                      <a16:colId xmlns:a16="http://schemas.microsoft.com/office/drawing/2014/main" val="763728701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1039327154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572011180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20793595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Display name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 data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Quantification method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Result Type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693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Standardless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ZAF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307619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809F00B2-FCE7-4560-BD76-9D3770A57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42812"/>
              </p:ext>
            </p:extLst>
          </p:nvPr>
        </p:nvGraphicFramePr>
        <p:xfrm>
          <a:off x="6521605" y="589556"/>
          <a:ext cx="2371833" cy="1257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917">
                  <a:extLst>
                    <a:ext uri="{9D8B030D-6E8A-4147-A177-3AD203B41FA5}">
                      <a16:colId xmlns:a16="http://schemas.microsoft.com/office/drawing/2014/main" val="2518347129"/>
                    </a:ext>
                  </a:extLst>
                </a:gridCol>
                <a:gridCol w="1185917">
                  <a:extLst>
                    <a:ext uri="{9D8B030D-6E8A-4147-A177-3AD203B41FA5}">
                      <a16:colId xmlns:a16="http://schemas.microsoft.com/office/drawing/2014/main" val="4182801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Items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Value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94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conditions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endParaRPr lang="en-US" sz="9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341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Acceleration voltage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15.00 kV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49980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Probe current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-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207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Magnification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x 1300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07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Process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588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detector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First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1624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Live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30.00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4846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Real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42.62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0367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Dead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29.00 %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8902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Count rate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76385.00 CPS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16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1961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292</Words>
  <Application>Microsoft Office PowerPoint</Application>
  <PresentationFormat>Custom</PresentationFormat>
  <Paragraphs>190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Microsoft Sans Serif</vt:lpstr>
      <vt:lpstr>Segoe UI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JEOL</dc:creator>
  <cp:lastModifiedBy>JEOL</cp:lastModifiedBy>
  <cp:revision>3</cp:revision>
  <dcterms:created xsi:type="dcterms:W3CDTF">2023-11-28T14:17:20Z</dcterms:created>
  <dcterms:modified xsi:type="dcterms:W3CDTF">2023-11-28T15:12:06Z</dcterms:modified>
</cp:coreProperties>
</file>